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0" r:id="rId1"/>
  </p:sldMasterIdLst>
  <p:notesMasterIdLst>
    <p:notesMasterId r:id="rId18"/>
  </p:notesMasterIdLst>
  <p:sldIdLst>
    <p:sldId id="256" r:id="rId2"/>
    <p:sldId id="259" r:id="rId3"/>
    <p:sldId id="261" r:id="rId4"/>
    <p:sldId id="260" r:id="rId5"/>
    <p:sldId id="270" r:id="rId6"/>
    <p:sldId id="262" r:id="rId7"/>
    <p:sldId id="263" r:id="rId8"/>
    <p:sldId id="264" r:id="rId9"/>
    <p:sldId id="268" r:id="rId10"/>
    <p:sldId id="265" r:id="rId11"/>
    <p:sldId id="266" r:id="rId12"/>
    <p:sldId id="271" r:id="rId13"/>
    <p:sldId id="275" r:id="rId14"/>
    <p:sldId id="273" r:id="rId15"/>
    <p:sldId id="274" r:id="rId16"/>
    <p:sldId id="277" r:id="rId17"/>
  </p:sldIdLst>
  <p:sldSz cx="12192000" cy="6858000"/>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86275" autoAdjust="0"/>
  </p:normalViewPr>
  <p:slideViewPr>
    <p:cSldViewPr snapToGrid="0" snapToObjects="1">
      <p:cViewPr varScale="1">
        <p:scale>
          <a:sx n="68" d="100"/>
          <a:sy n="68" d="100"/>
        </p:scale>
        <p:origin x="456" y="38"/>
      </p:cViewPr>
      <p:guideLst/>
    </p:cSldViewPr>
  </p:slideViewPr>
  <p:notesTextViewPr>
    <p:cViewPr>
      <p:scale>
        <a:sx n="1" d="1"/>
        <a:sy n="1" d="1"/>
      </p:scale>
      <p:origin x="0" y="0"/>
    </p:cViewPr>
  </p:notesTextViewPr>
  <p:notesViewPr>
    <p:cSldViewPr snapToGrid="0" snapToObjects="1">
      <p:cViewPr varScale="1">
        <p:scale>
          <a:sx n="59" d="100"/>
          <a:sy n="59" d="100"/>
        </p:scale>
        <p:origin x="3182"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81922C79-D710-4F1E-8988-F5390C9B92C3}" type="datetimeFigureOut">
              <a:rPr lang="en-US" smtClean="0"/>
              <a:t>1/2/2023</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6546CC0D-45B9-4F73-BA03-64E5187CB303}" type="slidenum">
              <a:rPr lang="en-US" smtClean="0"/>
              <a:t>‹#›</a:t>
            </a:fld>
            <a:endParaRPr lang="en-US"/>
          </a:p>
        </p:txBody>
      </p:sp>
    </p:spTree>
    <p:extLst>
      <p:ext uri="{BB962C8B-B14F-4D97-AF65-F5344CB8AC3E}">
        <p14:creationId xmlns:p14="http://schemas.microsoft.com/office/powerpoint/2010/main" val="1849036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6CC0D-45B9-4F73-BA03-64E5187CB303}" type="slidenum">
              <a:rPr lang="en-US" smtClean="0"/>
              <a:t>1</a:t>
            </a:fld>
            <a:endParaRPr lang="en-US"/>
          </a:p>
        </p:txBody>
      </p:sp>
    </p:spTree>
    <p:extLst>
      <p:ext uri="{BB962C8B-B14F-4D97-AF65-F5344CB8AC3E}">
        <p14:creationId xmlns:p14="http://schemas.microsoft.com/office/powerpoint/2010/main" val="2548141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which Fox you want your students to draw and move the alternative fox slide to the end, to save for another docent’s use.</a:t>
            </a:r>
          </a:p>
          <a:p>
            <a:endParaRPr lang="en-US" dirty="0"/>
          </a:p>
        </p:txBody>
      </p:sp>
      <p:sp>
        <p:nvSpPr>
          <p:cNvPr id="4" name="Slide Number Placeholder 3"/>
          <p:cNvSpPr>
            <a:spLocks noGrp="1"/>
          </p:cNvSpPr>
          <p:nvPr>
            <p:ph type="sldNum" sz="quarter" idx="5"/>
          </p:nvPr>
        </p:nvSpPr>
        <p:spPr/>
        <p:txBody>
          <a:bodyPr/>
          <a:lstStyle/>
          <a:p>
            <a:fld id="{6546CC0D-45B9-4F73-BA03-64E5187CB303}" type="slidenum">
              <a:rPr lang="en-US" smtClean="0"/>
              <a:t>6</a:t>
            </a:fld>
            <a:endParaRPr lang="en-US"/>
          </a:p>
        </p:txBody>
      </p:sp>
    </p:spTree>
    <p:extLst>
      <p:ext uri="{BB962C8B-B14F-4D97-AF65-F5344CB8AC3E}">
        <p14:creationId xmlns:p14="http://schemas.microsoft.com/office/powerpoint/2010/main" val="99885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which Fox you want your students to draw and move the alternative fox slide to the end, to save for another docent’s use.</a:t>
            </a:r>
          </a:p>
        </p:txBody>
      </p:sp>
      <p:sp>
        <p:nvSpPr>
          <p:cNvPr id="4" name="Slide Number Placeholder 3"/>
          <p:cNvSpPr>
            <a:spLocks noGrp="1"/>
          </p:cNvSpPr>
          <p:nvPr>
            <p:ph type="sldNum" sz="quarter" idx="5"/>
          </p:nvPr>
        </p:nvSpPr>
        <p:spPr/>
        <p:txBody>
          <a:bodyPr/>
          <a:lstStyle/>
          <a:p>
            <a:fld id="{6546CC0D-45B9-4F73-BA03-64E5187CB303}" type="slidenum">
              <a:rPr lang="en-US" smtClean="0"/>
              <a:t>16</a:t>
            </a:fld>
            <a:endParaRPr lang="en-US"/>
          </a:p>
        </p:txBody>
      </p:sp>
    </p:spTree>
    <p:extLst>
      <p:ext uri="{BB962C8B-B14F-4D97-AF65-F5344CB8AC3E}">
        <p14:creationId xmlns:p14="http://schemas.microsoft.com/office/powerpoint/2010/main" val="2885292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7326656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54464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70621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7250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5586B75A-687E-405C-8A0B-8D00578BA2C3}" type="datetimeFigureOut">
              <a:rPr lang="en-US" smtClean="0"/>
              <a:pPr/>
              <a:t>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565566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1/2/2023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3572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5586B75A-687E-405C-8A0B-8D00578BA2C3}" type="datetimeFigureOut">
              <a:rPr lang="en-US" smtClean="0"/>
              <a:pPr/>
              <a:t>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897091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58365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4873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5586B75A-687E-405C-8A0B-8D00578BA2C3}" type="datetimeFigureOut">
              <a:rPr lang="en-US" smtClean="0"/>
              <a:pPr/>
              <a:t>1/2/2023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43794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586B75A-687E-405C-8A0B-8D00578BA2C3}" type="datetimeFigureOut">
              <a:rPr lang="en-US" smtClean="0"/>
              <a:pPr/>
              <a:t>1/2/2023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818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5586B75A-687E-405C-8A0B-8D00578BA2C3}" type="datetimeFigureOut">
              <a:rPr lang="en-US" smtClean="0"/>
              <a:pPr/>
              <a:t>1/2/2023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7386230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hyperlink" Target="http://i.viglink.com/?key=794a5b6eb43e3f01fbc8e5068f2de487&amp;insertId=b193976a7b06b6be&amp;type=CD&amp;exp=-100:CILITE:2&amp;libId=jpa3r0dq0102fndl000DAbextaecj&amp;loc=https://www.biography.com/people/bob-ross-9464216&amp;v=1&amp;iid=b193976a7b06b6be&amp;out=https://www.walmart.com/search/?query%3Dtv&amp;ref=https://www.google.com/&amp;title=Bob%20Ross%20-%20Television%20Personality,%20Painter%20-%20Biography&amp;txt=%3cspan%3eTV%3c/span%3e"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01DE5B-09CE-1749-9DF8-A737B93286D5}"/>
              </a:ext>
            </a:extLst>
          </p:cNvPr>
          <p:cNvSpPr>
            <a:spLocks noGrp="1"/>
          </p:cNvSpPr>
          <p:nvPr>
            <p:ph type="ctrTitle"/>
          </p:nvPr>
        </p:nvSpPr>
        <p:spPr>
          <a:xfrm>
            <a:off x="1814513" y="5008795"/>
            <a:ext cx="8991600" cy="1264762"/>
          </a:xfrm>
        </p:spPr>
        <p:txBody>
          <a:bodyPr>
            <a:normAutofit/>
          </a:bodyPr>
          <a:lstStyle/>
          <a:p>
            <a:r>
              <a:rPr lang="en-US" sz="3200" dirty="0"/>
              <a:t>Winter Fox Acrylic using texture</a:t>
            </a:r>
          </a:p>
        </p:txBody>
      </p:sp>
      <p:pic>
        <p:nvPicPr>
          <p:cNvPr id="4" name="Picture 3">
            <a:extLst>
              <a:ext uri="{FF2B5EF4-FFF2-40B4-BE49-F238E27FC236}">
                <a16:creationId xmlns:a16="http://schemas.microsoft.com/office/drawing/2014/main" id="{F75EF47B-B3D4-114B-A4F2-7DD715A5CC7C}"/>
              </a:ext>
            </a:extLst>
          </p:cNvPr>
          <p:cNvPicPr>
            <a:picLocks noChangeAspect="1"/>
          </p:cNvPicPr>
          <p:nvPr/>
        </p:nvPicPr>
        <p:blipFill>
          <a:blip r:embed="rId3"/>
          <a:stretch>
            <a:fillRect/>
          </a:stretch>
        </p:blipFill>
        <p:spPr>
          <a:xfrm>
            <a:off x="366711" y="302467"/>
            <a:ext cx="3415346" cy="4553794"/>
          </a:xfrm>
          <a:prstGeom prst="rect">
            <a:avLst/>
          </a:prstGeom>
        </p:spPr>
      </p:pic>
      <p:pic>
        <p:nvPicPr>
          <p:cNvPr id="7" name="Graphic 6" descr="Snowflake">
            <a:extLst>
              <a:ext uri="{FF2B5EF4-FFF2-40B4-BE49-F238E27FC236}">
                <a16:creationId xmlns:a16="http://schemas.microsoft.com/office/drawing/2014/main" id="{D2489B10-CE1F-47FA-8225-88825537DC0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6960" y="3756718"/>
            <a:ext cx="3301307" cy="3301307"/>
          </a:xfrm>
          <a:prstGeom prst="rect">
            <a:avLst/>
          </a:prstGeom>
        </p:spPr>
      </p:pic>
      <p:pic>
        <p:nvPicPr>
          <p:cNvPr id="5" name="Picture 4" descr="A graffiti covered wall&#10;&#10;Description automatically generated">
            <a:extLst>
              <a:ext uri="{FF2B5EF4-FFF2-40B4-BE49-F238E27FC236}">
                <a16:creationId xmlns:a16="http://schemas.microsoft.com/office/drawing/2014/main" id="{44AFD234-4293-4251-861C-7AE39D62DD3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3735196" y="769789"/>
            <a:ext cx="4680455" cy="3526701"/>
          </a:xfrm>
          <a:prstGeom prst="rect">
            <a:avLst/>
          </a:prstGeom>
        </p:spPr>
      </p:pic>
      <p:pic>
        <p:nvPicPr>
          <p:cNvPr id="9" name="Picture 8">
            <a:extLst>
              <a:ext uri="{FF2B5EF4-FFF2-40B4-BE49-F238E27FC236}">
                <a16:creationId xmlns:a16="http://schemas.microsoft.com/office/drawing/2014/main" id="{BA2BC0FF-896B-0B43-A3E1-1E77F293DE81}"/>
              </a:ext>
            </a:extLst>
          </p:cNvPr>
          <p:cNvPicPr>
            <a:picLocks noChangeAspect="1"/>
          </p:cNvPicPr>
          <p:nvPr/>
        </p:nvPicPr>
        <p:blipFill>
          <a:blip r:embed="rId7"/>
          <a:stretch>
            <a:fillRect/>
          </a:stretch>
        </p:blipFill>
        <p:spPr>
          <a:xfrm>
            <a:off x="8315734" y="175806"/>
            <a:ext cx="3456140" cy="4680455"/>
          </a:xfrm>
          <a:prstGeom prst="rect">
            <a:avLst/>
          </a:prstGeom>
        </p:spPr>
      </p:pic>
      <p:sp>
        <p:nvSpPr>
          <p:cNvPr id="13" name="TextBox 12">
            <a:extLst>
              <a:ext uri="{FF2B5EF4-FFF2-40B4-BE49-F238E27FC236}">
                <a16:creationId xmlns:a16="http://schemas.microsoft.com/office/drawing/2014/main" id="{C80EAA34-FE00-7EB8-BFB8-69441ECD4E6C}"/>
              </a:ext>
            </a:extLst>
          </p:cNvPr>
          <p:cNvSpPr txBox="1"/>
          <p:nvPr/>
        </p:nvSpPr>
        <p:spPr>
          <a:xfrm>
            <a:off x="10043804" y="6446646"/>
            <a:ext cx="2695607" cy="369332"/>
          </a:xfrm>
          <a:prstGeom prst="rect">
            <a:avLst/>
          </a:prstGeom>
          <a:noFill/>
        </p:spPr>
        <p:txBody>
          <a:bodyPr wrap="square" rtlCol="0">
            <a:spAutoFit/>
          </a:bodyPr>
          <a:lstStyle/>
          <a:p>
            <a:r>
              <a:rPr lang="en-US" dirty="0">
                <a:solidFill>
                  <a:schemeClr val="bg1">
                    <a:lumMod val="95000"/>
                  </a:schemeClr>
                </a:solidFill>
              </a:rPr>
              <a:t>Updated 2023</a:t>
            </a:r>
          </a:p>
        </p:txBody>
      </p:sp>
    </p:spTree>
    <p:extLst>
      <p:ext uri="{BB962C8B-B14F-4D97-AF65-F5344CB8AC3E}">
        <p14:creationId xmlns:p14="http://schemas.microsoft.com/office/powerpoint/2010/main" val="294213904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93E56612-C9F7-4E87-ACEA-935462CFFE02}"/>
              </a:ext>
            </a:extLst>
          </p:cNvPr>
          <p:cNvSpPr>
            <a:spLocks noGrp="1"/>
          </p:cNvSpPr>
          <p:nvPr>
            <p:ph idx="1"/>
          </p:nvPr>
        </p:nvSpPr>
        <p:spPr>
          <a:xfrm>
            <a:off x="6371492" y="676302"/>
            <a:ext cx="5820508" cy="3047946"/>
          </a:xfrm>
        </p:spPr>
        <p:txBody>
          <a:bodyPr anchor="b">
            <a:normAutofit/>
          </a:bodyPr>
          <a:lstStyle/>
          <a:p>
            <a:r>
              <a:rPr lang="en-US" sz="2500" dirty="0">
                <a:solidFill>
                  <a:srgbClr val="000000"/>
                </a:solidFill>
              </a:rPr>
              <a:t>Add all the black parts…nose, eyes, and boots.</a:t>
            </a:r>
          </a:p>
          <a:p>
            <a:r>
              <a:rPr lang="en-US" sz="2500" dirty="0">
                <a:solidFill>
                  <a:srgbClr val="000000"/>
                </a:solidFill>
              </a:rPr>
              <a:t>Draw black lines to outline your fox. Use a small brush and take your time.</a:t>
            </a:r>
          </a:p>
          <a:p>
            <a:endParaRPr lang="en-US" sz="2500" dirty="0">
              <a:solidFill>
                <a:srgbClr val="000000"/>
              </a:solidFill>
            </a:endParaRPr>
          </a:p>
        </p:txBody>
      </p:sp>
      <p:pic>
        <p:nvPicPr>
          <p:cNvPr id="3" name="Picture 2">
            <a:extLst>
              <a:ext uri="{FF2B5EF4-FFF2-40B4-BE49-F238E27FC236}">
                <a16:creationId xmlns:a16="http://schemas.microsoft.com/office/drawing/2014/main" id="{6501FD81-24D0-4A67-AC31-69EFBD8FFC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44450" y="857250"/>
            <a:ext cx="6858000" cy="5143500"/>
          </a:xfrm>
          <a:prstGeom prst="rect">
            <a:avLst/>
          </a:prstGeom>
        </p:spPr>
      </p:pic>
    </p:spTree>
    <p:extLst>
      <p:ext uri="{BB962C8B-B14F-4D97-AF65-F5344CB8AC3E}">
        <p14:creationId xmlns:p14="http://schemas.microsoft.com/office/powerpoint/2010/main" val="3486973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451722-6F48-FC40-BABC-38A1BCF3FE5C}"/>
              </a:ext>
            </a:extLst>
          </p:cNvPr>
          <p:cNvSpPr txBox="1"/>
          <p:nvPr/>
        </p:nvSpPr>
        <p:spPr>
          <a:xfrm>
            <a:off x="5088334" y="251618"/>
            <a:ext cx="6898879" cy="3354765"/>
          </a:xfrm>
          <a:prstGeom prst="rect">
            <a:avLst/>
          </a:prstGeom>
          <a:noFill/>
        </p:spPr>
        <p:txBody>
          <a:bodyPr wrap="square" rtlCol="0">
            <a:spAutoFit/>
          </a:bodyPr>
          <a:lstStyle/>
          <a:p>
            <a:pPr algn="ctr"/>
            <a:r>
              <a:rPr lang="en-US" sz="2500" dirty="0"/>
              <a:t>Add a pine tree partially off the page.  I was inspired by an artist named Bob Ross. </a:t>
            </a:r>
          </a:p>
          <a:p>
            <a:endParaRPr lang="en-US" dirty="0"/>
          </a:p>
          <a:p>
            <a:r>
              <a:rPr lang="en-US" dirty="0"/>
              <a:t>Bob Ross, born in Florida on October 29, 1942, discovered oil painting while he was enlisted in the U.S. Air Force in the early 1960s. He studied the "wet-on-wet" technique, which allowed him to produce complete paintings in less than an hour. He then became an instructor himself, eventually teaching a </a:t>
            </a:r>
            <a:r>
              <a:rPr lang="en-US" dirty="0">
                <a:hlinkClick r:id="rId2" tooltip="Link added by VigLink"/>
              </a:rPr>
              <a:t>TV</a:t>
            </a:r>
            <a:r>
              <a:rPr lang="en-US" dirty="0"/>
              <a:t> audience of millions on the PBS show </a:t>
            </a:r>
            <a:r>
              <a:rPr lang="en-US" i="1" dirty="0"/>
              <a:t>The Joy of Painting</a:t>
            </a:r>
            <a:r>
              <a:rPr lang="en-US" dirty="0"/>
              <a:t>. (Ask your parents about him!)</a:t>
            </a:r>
          </a:p>
          <a:p>
            <a:r>
              <a:rPr lang="en-US" dirty="0"/>
              <a:t>He blended his colors and never needed to fully clean his brushes while he created his landscapes.</a:t>
            </a:r>
          </a:p>
        </p:txBody>
      </p:sp>
      <p:pic>
        <p:nvPicPr>
          <p:cNvPr id="9" name="Picture 8">
            <a:extLst>
              <a:ext uri="{FF2B5EF4-FFF2-40B4-BE49-F238E27FC236}">
                <a16:creationId xmlns:a16="http://schemas.microsoft.com/office/drawing/2014/main" id="{ED0B38AF-A3EB-F84C-A6CF-F4839508E0A2}"/>
              </a:ext>
            </a:extLst>
          </p:cNvPr>
          <p:cNvPicPr>
            <a:picLocks noChangeAspect="1"/>
          </p:cNvPicPr>
          <p:nvPr/>
        </p:nvPicPr>
        <p:blipFill>
          <a:blip r:embed="rId3"/>
          <a:stretch>
            <a:fillRect/>
          </a:stretch>
        </p:blipFill>
        <p:spPr>
          <a:xfrm>
            <a:off x="9193773" y="3271838"/>
            <a:ext cx="2592225" cy="3334544"/>
          </a:xfrm>
          <a:prstGeom prst="rect">
            <a:avLst/>
          </a:prstGeom>
        </p:spPr>
      </p:pic>
      <p:pic>
        <p:nvPicPr>
          <p:cNvPr id="10" name="Picture 9">
            <a:extLst>
              <a:ext uri="{FF2B5EF4-FFF2-40B4-BE49-F238E27FC236}">
                <a16:creationId xmlns:a16="http://schemas.microsoft.com/office/drawing/2014/main" id="{0C6E4456-7677-DD42-A9F6-AB5A9F0277C1}"/>
              </a:ext>
            </a:extLst>
          </p:cNvPr>
          <p:cNvPicPr>
            <a:picLocks noChangeAspect="1"/>
          </p:cNvPicPr>
          <p:nvPr/>
        </p:nvPicPr>
        <p:blipFill>
          <a:blip r:embed="rId4"/>
          <a:stretch>
            <a:fillRect/>
          </a:stretch>
        </p:blipFill>
        <p:spPr>
          <a:xfrm>
            <a:off x="5450465" y="3766760"/>
            <a:ext cx="3289300" cy="2463800"/>
          </a:xfrm>
          <a:prstGeom prst="rect">
            <a:avLst/>
          </a:prstGeom>
        </p:spPr>
      </p:pic>
      <p:pic>
        <p:nvPicPr>
          <p:cNvPr id="7" name="Picture 6">
            <a:extLst>
              <a:ext uri="{FF2B5EF4-FFF2-40B4-BE49-F238E27FC236}">
                <a16:creationId xmlns:a16="http://schemas.microsoft.com/office/drawing/2014/main" id="{2D57542A-A7BB-41E1-BDD1-63141459B5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004293" y="934944"/>
            <a:ext cx="6858000" cy="5143500"/>
          </a:xfrm>
          <a:prstGeom prst="rect">
            <a:avLst/>
          </a:prstGeom>
        </p:spPr>
      </p:pic>
    </p:spTree>
    <p:extLst>
      <p:ext uri="{BB962C8B-B14F-4D97-AF65-F5344CB8AC3E}">
        <p14:creationId xmlns:p14="http://schemas.microsoft.com/office/powerpoint/2010/main" val="369828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5E3ECC-E4BB-4015-8926-0A0F9D209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2" cy="6858000"/>
          </a:xfrm>
          <a:prstGeom prst="rect">
            <a:avLst/>
          </a:prstGeom>
          <a:solidFill>
            <a:srgbClr val="2B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43EFAACF-2F13-43EC-B7D7-FC5984EF960F}"/>
              </a:ext>
            </a:extLst>
          </p:cNvPr>
          <p:cNvSpPr>
            <a:spLocks noGrp="1"/>
          </p:cNvSpPr>
          <p:nvPr>
            <p:ph type="title"/>
          </p:nvPr>
        </p:nvSpPr>
        <p:spPr>
          <a:xfrm>
            <a:off x="804671" y="804334"/>
            <a:ext cx="5959975" cy="827242"/>
          </a:xfrm>
          <a:noFill/>
          <a:ln>
            <a:noFill/>
          </a:ln>
        </p:spPr>
        <p:txBody>
          <a:bodyPr vert="horz" lIns="274320" tIns="182880" rIns="274320" bIns="182880" rtlCol="0" anchor="ctr" anchorCtr="1">
            <a:normAutofit fontScale="90000"/>
          </a:bodyPr>
          <a:lstStyle/>
          <a:p>
            <a:pPr algn="r"/>
            <a:r>
              <a:rPr lang="en-US" sz="3600" dirty="0">
                <a:solidFill>
                  <a:srgbClr val="FFFFFF"/>
                </a:solidFill>
              </a:rPr>
              <a:t>Finishing Details</a:t>
            </a:r>
          </a:p>
        </p:txBody>
      </p:sp>
      <p:pic>
        <p:nvPicPr>
          <p:cNvPr id="4" name="Picture 3" descr="A graffiti covered wall&#10;&#10;Description automatically generated">
            <a:extLst>
              <a:ext uri="{FF2B5EF4-FFF2-40B4-BE49-F238E27FC236}">
                <a16:creationId xmlns:a16="http://schemas.microsoft.com/office/drawing/2014/main" id="{7C776011-9B33-4AED-9665-AB3208AE27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435850" y="1101851"/>
            <a:ext cx="6858000" cy="4654297"/>
          </a:xfrm>
          <a:prstGeom prst="rect">
            <a:avLst/>
          </a:prstGeom>
        </p:spPr>
      </p:pic>
      <p:sp>
        <p:nvSpPr>
          <p:cNvPr id="5" name="TextBox 4">
            <a:extLst>
              <a:ext uri="{FF2B5EF4-FFF2-40B4-BE49-F238E27FC236}">
                <a16:creationId xmlns:a16="http://schemas.microsoft.com/office/drawing/2014/main" id="{06D52FAE-9749-4C02-9D66-8823722ECF39}"/>
              </a:ext>
            </a:extLst>
          </p:cNvPr>
          <p:cNvSpPr txBox="1"/>
          <p:nvPr/>
        </p:nvSpPr>
        <p:spPr>
          <a:xfrm>
            <a:off x="1004047" y="2336799"/>
            <a:ext cx="6269318"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Add falling snow by dipping the end of your paint brush in white paint and dotting.</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Add snow on your tree using the sponge brush in white paint.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You can even add another tree if you would like. This tree was created with black paint and a small brush. </a:t>
            </a:r>
          </a:p>
        </p:txBody>
      </p:sp>
    </p:spTree>
    <p:extLst>
      <p:ext uri="{BB962C8B-B14F-4D97-AF65-F5344CB8AC3E}">
        <p14:creationId xmlns:p14="http://schemas.microsoft.com/office/powerpoint/2010/main" val="820584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5E18-963B-7046-B62C-24E34C20305C}"/>
              </a:ext>
            </a:extLst>
          </p:cNvPr>
          <p:cNvSpPr>
            <a:spLocks noGrp="1"/>
          </p:cNvSpPr>
          <p:nvPr>
            <p:ph type="title"/>
          </p:nvPr>
        </p:nvSpPr>
        <p:spPr>
          <a:xfrm>
            <a:off x="2231136" y="340468"/>
            <a:ext cx="7729728" cy="749030"/>
          </a:xfrm>
        </p:spPr>
        <p:txBody>
          <a:bodyPr>
            <a:normAutofit fontScale="90000"/>
          </a:bodyPr>
          <a:lstStyle/>
          <a:p>
            <a:r>
              <a:rPr lang="en-US" dirty="0"/>
              <a:t>Step by step – handouts per table</a:t>
            </a:r>
          </a:p>
        </p:txBody>
      </p:sp>
      <p:sp>
        <p:nvSpPr>
          <p:cNvPr id="3" name="Content Placeholder 2">
            <a:extLst>
              <a:ext uri="{FF2B5EF4-FFF2-40B4-BE49-F238E27FC236}">
                <a16:creationId xmlns:a16="http://schemas.microsoft.com/office/drawing/2014/main" id="{B5A77648-E5EE-6E31-5E88-6C2288607556}"/>
              </a:ext>
            </a:extLst>
          </p:cNvPr>
          <p:cNvSpPr>
            <a:spLocks noGrp="1"/>
          </p:cNvSpPr>
          <p:nvPr>
            <p:ph idx="1"/>
          </p:nvPr>
        </p:nvSpPr>
        <p:spPr>
          <a:xfrm>
            <a:off x="700391" y="1215957"/>
            <a:ext cx="10894979" cy="5554494"/>
          </a:xfrm>
        </p:spPr>
        <p:txBody>
          <a:bodyPr>
            <a:normAutofit fontScale="77500" lnSpcReduction="20000"/>
          </a:bodyPr>
          <a:lstStyle/>
          <a:p>
            <a:pPr marL="342900" indent="-342900">
              <a:buFont typeface="+mj-lt"/>
              <a:buAutoNum type="arabicPeriod"/>
            </a:pPr>
            <a:r>
              <a:rPr lang="en-US" sz="1800" b="1" dirty="0"/>
              <a:t>Write your name on back of canvas</a:t>
            </a:r>
          </a:p>
          <a:p>
            <a:pPr marL="342900" indent="-342900">
              <a:buFont typeface="+mj-lt"/>
              <a:buAutoNum type="arabicPeriod"/>
            </a:pPr>
            <a:r>
              <a:rPr lang="en-US" sz="1800" b="1" dirty="0"/>
              <a:t>Sketch </a:t>
            </a:r>
            <a:r>
              <a:rPr lang="en-US" sz="1800" dirty="0"/>
              <a:t>(lightly) FOX OUTLINE </a:t>
            </a:r>
          </a:p>
          <a:p>
            <a:pPr marL="571500" lvl="1" indent="-342900">
              <a:buFont typeface="+mj-lt"/>
              <a:buAutoNum type="arabicPeriod"/>
            </a:pPr>
            <a:r>
              <a:rPr lang="en-US" dirty="0"/>
              <a:t>Start with the head shape, add details, add body and lastly the tail. The head can be tilted, fat or skinny. Give your fox it’s own character.</a:t>
            </a:r>
          </a:p>
          <a:p>
            <a:pPr marL="342900" indent="-342900">
              <a:buFont typeface="+mj-lt"/>
              <a:buAutoNum type="arabicPeriod"/>
            </a:pPr>
            <a:r>
              <a:rPr lang="en-US" sz="1800" dirty="0"/>
              <a:t>Paint </a:t>
            </a:r>
            <a:r>
              <a:rPr lang="en-US" sz="1800" b="1" dirty="0">
                <a:solidFill>
                  <a:srgbClr val="0000FF"/>
                </a:solidFill>
              </a:rPr>
              <a:t>BLUE</a:t>
            </a:r>
            <a:r>
              <a:rPr lang="en-US" sz="1800" dirty="0"/>
              <a:t> BACKGROUND</a:t>
            </a:r>
          </a:p>
          <a:p>
            <a:pPr marL="571500" lvl="1" indent="-342900">
              <a:buFont typeface="+mj-lt"/>
              <a:buAutoNum type="arabicPeriod"/>
            </a:pPr>
            <a:r>
              <a:rPr lang="en-US" dirty="0"/>
              <a:t>You can add white to lighten the blue color if you choose. Acrylic paint dries quickly, so we are going to paint the entire background and add our tree over the top later.</a:t>
            </a:r>
          </a:p>
          <a:p>
            <a:pPr marL="342900" indent="-342900">
              <a:buFont typeface="+mj-lt"/>
              <a:buAutoNum type="arabicPeriod"/>
            </a:pPr>
            <a:r>
              <a:rPr lang="en-US" sz="1800" dirty="0"/>
              <a:t>Paint </a:t>
            </a:r>
            <a:r>
              <a:rPr lang="en-US" sz="1800" b="1" dirty="0">
                <a:solidFill>
                  <a:srgbClr val="FFC000"/>
                </a:solidFill>
              </a:rPr>
              <a:t>ORANGE</a:t>
            </a:r>
            <a:r>
              <a:rPr lang="en-US" sz="1800" dirty="0"/>
              <a:t> FOX PARTS – dab with your brush to give fur texture </a:t>
            </a:r>
          </a:p>
          <a:p>
            <a:pPr marL="571500" lvl="1" indent="-342900">
              <a:buFont typeface="+mj-lt"/>
              <a:buAutoNum type="arabicPeriod"/>
            </a:pPr>
            <a:r>
              <a:rPr lang="en-US" dirty="0"/>
              <a:t>Docent – decide whether to use compound to give fox fur texture</a:t>
            </a:r>
          </a:p>
          <a:p>
            <a:pPr marL="342900" indent="-342900">
              <a:buFont typeface="+mj-lt"/>
              <a:buAutoNum type="arabicPeriod"/>
            </a:pPr>
            <a:r>
              <a:rPr lang="en-US" sz="1800" dirty="0"/>
              <a:t>Paint </a:t>
            </a:r>
            <a:r>
              <a:rPr lang="en-US" sz="1800" b="1" dirty="0">
                <a:ln w="3175">
                  <a:solidFill>
                    <a:schemeClr val="tx1"/>
                  </a:solidFill>
                </a:ln>
                <a:solidFill>
                  <a:schemeClr val="bg1"/>
                </a:solidFill>
              </a:rPr>
              <a:t>WHITE</a:t>
            </a:r>
            <a:r>
              <a:rPr lang="en-US" sz="1800" dirty="0"/>
              <a:t> FOX PARTS</a:t>
            </a:r>
          </a:p>
          <a:p>
            <a:pPr marL="571500" lvl="1" indent="-342900">
              <a:buFont typeface="+mj-lt"/>
              <a:buAutoNum type="arabicPeriod"/>
            </a:pPr>
            <a:r>
              <a:rPr lang="en-US" dirty="0"/>
              <a:t>Docent – decide whether to use texture on the fox or on the snow or both.</a:t>
            </a:r>
          </a:p>
          <a:p>
            <a:pPr marL="342900" indent="-342900">
              <a:buFont typeface="+mj-lt"/>
              <a:buAutoNum type="arabicPeriod"/>
            </a:pPr>
            <a:r>
              <a:rPr lang="en-US" sz="1800" b="1" dirty="0"/>
              <a:t>MIX JOINT COMPOUND WITH WHITE PAINT</a:t>
            </a:r>
          </a:p>
          <a:p>
            <a:pPr marL="571500" lvl="1" indent="-342900">
              <a:buFont typeface="+mj-lt"/>
              <a:buAutoNum type="arabicPeriod"/>
            </a:pPr>
            <a:r>
              <a:rPr lang="en-US" dirty="0"/>
              <a:t>Use small amounts of compound to keep the paint thin.  Too much and you risk your white areas cracking as it dries.</a:t>
            </a:r>
          </a:p>
          <a:p>
            <a:pPr marL="571500" lvl="1" indent="-342900">
              <a:buFont typeface="+mj-lt"/>
              <a:buAutoNum type="arabicPeriod"/>
            </a:pPr>
            <a:r>
              <a:rPr lang="en-US" dirty="0"/>
              <a:t>Use the back of your paintbrush to make snow falling.  Be careful not to use huge glops!</a:t>
            </a:r>
          </a:p>
          <a:p>
            <a:pPr marL="342900" indent="-342900">
              <a:buFont typeface="+mj-lt"/>
              <a:buAutoNum type="arabicPeriod"/>
            </a:pPr>
            <a:r>
              <a:rPr lang="en-US" dirty="0"/>
              <a:t>Paint </a:t>
            </a:r>
            <a:r>
              <a:rPr lang="en-US" b="1" dirty="0"/>
              <a:t>BLACK</a:t>
            </a:r>
            <a:r>
              <a:rPr lang="en-US" dirty="0"/>
              <a:t> PARTS  - black nose, eyes, boots (legs), thin tree in background</a:t>
            </a:r>
          </a:p>
          <a:p>
            <a:pPr marL="342900" indent="-342900">
              <a:buFont typeface="+mj-lt"/>
              <a:buAutoNum type="arabicPeriod"/>
            </a:pPr>
            <a:r>
              <a:rPr lang="en-US" sz="1800" dirty="0"/>
              <a:t>Paint </a:t>
            </a:r>
            <a:r>
              <a:rPr lang="en-US" sz="1800" b="1" dirty="0"/>
              <a:t>BLACK OUTLI</a:t>
            </a:r>
            <a:r>
              <a:rPr lang="en-US" b="1" dirty="0"/>
              <a:t>NE</a:t>
            </a:r>
          </a:p>
          <a:p>
            <a:pPr marL="342900" indent="-342900">
              <a:buFont typeface="+mj-lt"/>
              <a:buAutoNum type="arabicPeriod"/>
            </a:pPr>
            <a:r>
              <a:rPr lang="en-US" sz="1800" dirty="0"/>
              <a:t>AFTER BLUE IS DRY – Paint </a:t>
            </a:r>
            <a:r>
              <a:rPr lang="en-US" sz="1800" b="1" dirty="0">
                <a:solidFill>
                  <a:srgbClr val="00B050"/>
                </a:solidFill>
              </a:rPr>
              <a:t>GREEN</a:t>
            </a:r>
            <a:r>
              <a:rPr lang="en-US" sz="1800" b="1" dirty="0"/>
              <a:t> TREE </a:t>
            </a:r>
          </a:p>
          <a:p>
            <a:pPr lvl="1"/>
            <a:r>
              <a:rPr lang="en-US" dirty="0"/>
              <a:t>Once the blue is fully dry, use a foam brush to create your evergreen tree.  </a:t>
            </a:r>
          </a:p>
          <a:p>
            <a:pPr lvl="1"/>
            <a:r>
              <a:rPr lang="en-US" dirty="0"/>
              <a:t>Use a blotting up and down motion to give the paint a look of texture, and to be more random with your branches. (reference Bob Ross)  </a:t>
            </a:r>
          </a:p>
          <a:p>
            <a:pPr lvl="1"/>
            <a:r>
              <a:rPr lang="en-US" dirty="0"/>
              <a:t>You can add white snowflakes after it is painted if you are careful not to smear the green into the white!</a:t>
            </a:r>
          </a:p>
          <a:p>
            <a:endParaRPr lang="en-US" dirty="0"/>
          </a:p>
        </p:txBody>
      </p:sp>
    </p:spTree>
    <p:extLst>
      <p:ext uri="{BB962C8B-B14F-4D97-AF65-F5344CB8AC3E}">
        <p14:creationId xmlns:p14="http://schemas.microsoft.com/office/powerpoint/2010/main" val="2770613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D943B-C342-DD51-5B6D-5120AA44A10C}"/>
              </a:ext>
            </a:extLst>
          </p:cNvPr>
          <p:cNvSpPr>
            <a:spLocks noGrp="1"/>
          </p:cNvSpPr>
          <p:nvPr>
            <p:ph type="title"/>
          </p:nvPr>
        </p:nvSpPr>
        <p:spPr/>
        <p:txBody>
          <a:bodyPr/>
          <a:lstStyle/>
          <a:p>
            <a:r>
              <a:rPr lang="en-US" dirty="0"/>
              <a:t>Materials </a:t>
            </a:r>
          </a:p>
        </p:txBody>
      </p:sp>
      <p:sp>
        <p:nvSpPr>
          <p:cNvPr id="3" name="Content Placeholder 2">
            <a:extLst>
              <a:ext uri="{FF2B5EF4-FFF2-40B4-BE49-F238E27FC236}">
                <a16:creationId xmlns:a16="http://schemas.microsoft.com/office/drawing/2014/main" id="{896B1400-EC82-0022-93A8-F544FBA51E88}"/>
              </a:ext>
            </a:extLst>
          </p:cNvPr>
          <p:cNvSpPr>
            <a:spLocks noGrp="1"/>
          </p:cNvSpPr>
          <p:nvPr>
            <p:ph idx="1"/>
          </p:nvPr>
        </p:nvSpPr>
        <p:spPr/>
        <p:txBody>
          <a:bodyPr>
            <a:normAutofit fontScale="92500" lnSpcReduction="20000"/>
          </a:bodyPr>
          <a:lstStyle/>
          <a:p>
            <a:r>
              <a:rPr lang="en-US" dirty="0"/>
              <a:t>Size ¾ flat brush, size 10 flat brush.  (for Sky and snow areas)</a:t>
            </a:r>
          </a:p>
          <a:p>
            <a:r>
              <a:rPr lang="en-US" dirty="0"/>
              <a:t>Size 3 flat and size 3 round brush (fill in detail areas of fox)</a:t>
            </a:r>
          </a:p>
          <a:p>
            <a:r>
              <a:rPr lang="en-US" dirty="0"/>
              <a:t>Size 0-2 round brush (outline the fox)</a:t>
            </a:r>
          </a:p>
          <a:p>
            <a:r>
              <a:rPr lang="en-US" dirty="0"/>
              <a:t>1” foam paint brush per student (or share)</a:t>
            </a:r>
          </a:p>
          <a:p>
            <a:r>
              <a:rPr lang="en-US" dirty="0"/>
              <a:t>Acrylic Paints – </a:t>
            </a:r>
            <a:r>
              <a:rPr lang="en-US" dirty="0" err="1"/>
              <a:t>blockout</a:t>
            </a:r>
            <a:r>
              <a:rPr lang="en-US" dirty="0"/>
              <a:t> white, blue, evergreen green, black, orange</a:t>
            </a:r>
          </a:p>
          <a:p>
            <a:r>
              <a:rPr lang="en-US" dirty="0"/>
              <a:t>Canvas 8x10 or 9x12</a:t>
            </a:r>
          </a:p>
          <a:p>
            <a:r>
              <a:rPr lang="en-US" dirty="0"/>
              <a:t>Joint compound or Spackle</a:t>
            </a:r>
          </a:p>
          <a:p>
            <a:r>
              <a:rPr lang="en-US" dirty="0"/>
              <a:t>Water cups</a:t>
            </a:r>
          </a:p>
          <a:p>
            <a:r>
              <a:rPr lang="en-US" dirty="0"/>
              <a:t>Paint pallets to mix paint with compound to thicken</a:t>
            </a:r>
          </a:p>
          <a:p>
            <a:endParaRPr lang="en-US" dirty="0"/>
          </a:p>
        </p:txBody>
      </p:sp>
    </p:spTree>
    <p:extLst>
      <p:ext uri="{BB962C8B-B14F-4D97-AF65-F5344CB8AC3E}">
        <p14:creationId xmlns:p14="http://schemas.microsoft.com/office/powerpoint/2010/main" val="4040614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AFDBFE4-F0E9-0970-B20F-134A97E65DFB}"/>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Alternative Fox style</a:t>
            </a:r>
          </a:p>
        </p:txBody>
      </p:sp>
      <p:pic>
        <p:nvPicPr>
          <p:cNvPr id="6" name="Content Placeholder 5" descr="A picture containing company name&#10;&#10;Description automatically generated">
            <a:extLst>
              <a:ext uri="{FF2B5EF4-FFF2-40B4-BE49-F238E27FC236}">
                <a16:creationId xmlns:a16="http://schemas.microsoft.com/office/drawing/2014/main" id="{39FF3683-4AAF-E96B-F6FD-E69E8C4ED955}"/>
              </a:ext>
            </a:extLst>
          </p:cNvPr>
          <p:cNvPicPr>
            <a:picLocks noGrp="1" noChangeAspect="1"/>
          </p:cNvPicPr>
          <p:nvPr>
            <p:ph idx="1"/>
          </p:nvPr>
        </p:nvPicPr>
        <p:blipFill>
          <a:blip r:embed="rId2"/>
          <a:stretch>
            <a:fillRect/>
          </a:stretch>
        </p:blipFill>
        <p:spPr>
          <a:xfrm>
            <a:off x="5616172" y="499478"/>
            <a:ext cx="5771156" cy="5859043"/>
          </a:xfrm>
          <a:prstGeom prst="rect">
            <a:avLst/>
          </a:prstGeom>
        </p:spPr>
      </p:pic>
    </p:spTree>
    <p:extLst>
      <p:ext uri="{BB962C8B-B14F-4D97-AF65-F5344CB8AC3E}">
        <p14:creationId xmlns:p14="http://schemas.microsoft.com/office/powerpoint/2010/main" val="183431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00F413-4AAA-B942-B9A9-BDBC2563FEF2}"/>
              </a:ext>
            </a:extLst>
          </p:cNvPr>
          <p:cNvPicPr>
            <a:picLocks noChangeAspect="1"/>
          </p:cNvPicPr>
          <p:nvPr/>
        </p:nvPicPr>
        <p:blipFill>
          <a:blip r:embed="rId3"/>
          <a:stretch>
            <a:fillRect/>
          </a:stretch>
        </p:blipFill>
        <p:spPr>
          <a:xfrm>
            <a:off x="508148" y="359965"/>
            <a:ext cx="4755317" cy="6138069"/>
          </a:xfrm>
          <a:prstGeom prst="rect">
            <a:avLst/>
          </a:prstGeom>
        </p:spPr>
      </p:pic>
      <p:pic>
        <p:nvPicPr>
          <p:cNvPr id="3" name="Picture 2" descr="A picture containing person, indoor, text, man&#10;&#10;Description automatically generated">
            <a:extLst>
              <a:ext uri="{FF2B5EF4-FFF2-40B4-BE49-F238E27FC236}">
                <a16:creationId xmlns:a16="http://schemas.microsoft.com/office/drawing/2014/main" id="{1834007E-98B4-4EC0-9C77-C2C7C04E45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6706347" y="1236008"/>
            <a:ext cx="5847976" cy="4385982"/>
          </a:xfrm>
          <a:prstGeom prst="rect">
            <a:avLst/>
          </a:prstGeom>
        </p:spPr>
      </p:pic>
      <p:sp>
        <p:nvSpPr>
          <p:cNvPr id="4" name="TextBox 3">
            <a:extLst>
              <a:ext uri="{FF2B5EF4-FFF2-40B4-BE49-F238E27FC236}">
                <a16:creationId xmlns:a16="http://schemas.microsoft.com/office/drawing/2014/main" id="{F8B99D60-9996-45BA-9D5A-3D226020FEB8}"/>
              </a:ext>
            </a:extLst>
          </p:cNvPr>
          <p:cNvSpPr txBox="1"/>
          <p:nvPr/>
        </p:nvSpPr>
        <p:spPr>
          <a:xfrm>
            <a:off x="5541798" y="2434361"/>
            <a:ext cx="1737067" cy="1200329"/>
          </a:xfrm>
          <a:prstGeom prst="rect">
            <a:avLst/>
          </a:prstGeom>
          <a:noFill/>
        </p:spPr>
        <p:txBody>
          <a:bodyPr wrap="square" rtlCol="0">
            <a:spAutoFit/>
          </a:bodyPr>
          <a:lstStyle/>
          <a:p>
            <a:r>
              <a:rPr lang="en-US" dirty="0"/>
              <a:t>Erase extra lines. They might show through the paint.</a:t>
            </a:r>
          </a:p>
        </p:txBody>
      </p:sp>
    </p:spTree>
    <p:extLst>
      <p:ext uri="{BB962C8B-B14F-4D97-AF65-F5344CB8AC3E}">
        <p14:creationId xmlns:p14="http://schemas.microsoft.com/office/powerpoint/2010/main" val="357211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AD7C-0ABF-CD41-A988-DE0AE4536EB7}"/>
              </a:ext>
            </a:extLst>
          </p:cNvPr>
          <p:cNvSpPr>
            <a:spLocks noGrp="1"/>
          </p:cNvSpPr>
          <p:nvPr>
            <p:ph type="title"/>
          </p:nvPr>
        </p:nvSpPr>
        <p:spPr>
          <a:xfrm>
            <a:off x="252919" y="165023"/>
            <a:ext cx="7348250" cy="5082944"/>
          </a:xfrm>
        </p:spPr>
        <p:txBody>
          <a:bodyPr>
            <a:normAutofit fontScale="90000"/>
          </a:bodyPr>
          <a:lstStyle/>
          <a:p>
            <a:pPr algn="ctr"/>
            <a:r>
              <a:rPr lang="en-US" dirty="0">
                <a:solidFill>
                  <a:schemeClr val="tx1"/>
                </a:solidFill>
              </a:rPr>
              <a:t> </a:t>
            </a:r>
            <a:br>
              <a:rPr lang="en-US" dirty="0">
                <a:solidFill>
                  <a:schemeClr val="tx1"/>
                </a:solidFill>
              </a:rPr>
            </a:br>
            <a:r>
              <a:rPr lang="en-US" dirty="0">
                <a:solidFill>
                  <a:schemeClr val="tx1"/>
                </a:solidFill>
              </a:rPr>
              <a:t>What is Joint compound?</a:t>
            </a:r>
            <a:br>
              <a:rPr lang="en-US" dirty="0">
                <a:solidFill>
                  <a:schemeClr val="tx1"/>
                </a:solidFill>
              </a:rPr>
            </a:br>
            <a:r>
              <a:rPr lang="en-US" sz="2500" dirty="0">
                <a:solidFill>
                  <a:schemeClr val="tx1"/>
                </a:solidFill>
                <a:latin typeface="+mn-lt"/>
                <a:cs typeface="Al Bayan Plain" pitchFamily="2" charset="-78"/>
              </a:rPr>
              <a:t>It</a:t>
            </a:r>
            <a:r>
              <a:rPr lang="en-US" dirty="0">
                <a:solidFill>
                  <a:schemeClr val="tx1"/>
                </a:solidFill>
                <a:latin typeface="+mn-lt"/>
                <a:cs typeface="Al Bayan Plain" pitchFamily="2" charset="-78"/>
              </a:rPr>
              <a:t> </a:t>
            </a:r>
            <a:r>
              <a:rPr lang="en-US" sz="2800" dirty="0">
                <a:solidFill>
                  <a:schemeClr val="tx1"/>
                </a:solidFill>
                <a:latin typeface="+mn-lt"/>
                <a:cs typeface="Al Bayan Plain" pitchFamily="2" charset="-78"/>
              </a:rPr>
              <a:t>is a white powder of primarily gypsum dust mixed with water to form a mud the consistency of cake frosting, which is used with paper or fiber </a:t>
            </a:r>
            <a:r>
              <a:rPr lang="en-US" sz="2800" b="1" dirty="0">
                <a:solidFill>
                  <a:schemeClr val="tx1"/>
                </a:solidFill>
                <a:latin typeface="+mn-lt"/>
                <a:cs typeface="Al Bayan Plain" pitchFamily="2" charset="-78"/>
              </a:rPr>
              <a:t>joint</a:t>
            </a:r>
            <a:r>
              <a:rPr lang="en-US" sz="2800" dirty="0">
                <a:solidFill>
                  <a:schemeClr val="tx1"/>
                </a:solidFill>
                <a:latin typeface="+mn-lt"/>
                <a:cs typeface="Al Bayan Plain" pitchFamily="2" charset="-78"/>
              </a:rPr>
              <a:t> tape to seal </a:t>
            </a:r>
            <a:r>
              <a:rPr lang="en-US" sz="2800" b="1" dirty="0">
                <a:solidFill>
                  <a:schemeClr val="tx1"/>
                </a:solidFill>
                <a:latin typeface="+mn-lt"/>
                <a:cs typeface="Al Bayan Plain" pitchFamily="2" charset="-78"/>
              </a:rPr>
              <a:t>joints</a:t>
            </a:r>
            <a:r>
              <a:rPr lang="en-US" sz="2800" dirty="0">
                <a:solidFill>
                  <a:schemeClr val="tx1"/>
                </a:solidFill>
                <a:latin typeface="+mn-lt"/>
                <a:cs typeface="Al Bayan Plain" pitchFamily="2" charset="-78"/>
              </a:rPr>
              <a:t> between sheets of drywall to create a seamless base for paint on interior walls. </a:t>
            </a:r>
            <a:br>
              <a:rPr lang="en-US" sz="2800" dirty="0">
                <a:solidFill>
                  <a:schemeClr val="tx1"/>
                </a:solidFill>
                <a:latin typeface="+mn-lt"/>
                <a:cs typeface="Al Bayan Plain" pitchFamily="2" charset="-78"/>
              </a:rPr>
            </a:br>
            <a:br>
              <a:rPr lang="en-US" sz="2800" dirty="0">
                <a:solidFill>
                  <a:schemeClr val="tx1"/>
                </a:solidFill>
                <a:latin typeface="+mn-lt"/>
                <a:cs typeface="Al Bayan Plain" pitchFamily="2" charset="-78"/>
              </a:rPr>
            </a:br>
            <a:r>
              <a:rPr lang="en-US" sz="2800" dirty="0">
                <a:solidFill>
                  <a:schemeClr val="tx1"/>
                </a:solidFill>
                <a:latin typeface="+mn-lt"/>
                <a:cs typeface="Al Bayan Plain" pitchFamily="2" charset="-78"/>
              </a:rPr>
              <a:t>So why are we talking about walls?!</a:t>
            </a:r>
            <a:br>
              <a:rPr lang="en-US" sz="2800" dirty="0">
                <a:solidFill>
                  <a:schemeClr val="tx1"/>
                </a:solidFill>
                <a:latin typeface="+mn-lt"/>
                <a:cs typeface="Al Bayan Plain" pitchFamily="2" charset="-78"/>
              </a:rPr>
            </a:br>
            <a:br>
              <a:rPr lang="en-US" sz="2800" dirty="0">
                <a:solidFill>
                  <a:schemeClr val="tx1"/>
                </a:solidFill>
                <a:latin typeface="+mn-lt"/>
                <a:cs typeface="Al Bayan Plain" pitchFamily="2" charset="-78"/>
              </a:rPr>
            </a:br>
            <a:r>
              <a:rPr lang="en-US" sz="2800" b="1" dirty="0">
                <a:solidFill>
                  <a:schemeClr val="tx1"/>
                </a:solidFill>
              </a:rPr>
              <a:t>We can use everyday materials in ART!</a:t>
            </a:r>
            <a:br>
              <a:rPr lang="en-US" sz="2800" dirty="0">
                <a:solidFill>
                  <a:schemeClr val="tx1"/>
                </a:solidFill>
              </a:rPr>
            </a:br>
            <a:endParaRPr lang="en-US" sz="2800" dirty="0">
              <a:solidFill>
                <a:schemeClr val="tx1"/>
              </a:solidFill>
            </a:endParaRPr>
          </a:p>
        </p:txBody>
      </p:sp>
      <p:pic>
        <p:nvPicPr>
          <p:cNvPr id="4" name="Content Placeholder 3">
            <a:extLst>
              <a:ext uri="{FF2B5EF4-FFF2-40B4-BE49-F238E27FC236}">
                <a16:creationId xmlns:a16="http://schemas.microsoft.com/office/drawing/2014/main" id="{D9794EA1-21FD-5949-9922-0C0B4649AE51}"/>
              </a:ext>
            </a:extLst>
          </p:cNvPr>
          <p:cNvPicPr>
            <a:picLocks noGrp="1" noChangeAspect="1"/>
          </p:cNvPicPr>
          <p:nvPr>
            <p:ph idx="1"/>
          </p:nvPr>
        </p:nvPicPr>
        <p:blipFill>
          <a:blip r:embed="rId2"/>
          <a:stretch>
            <a:fillRect/>
          </a:stretch>
        </p:blipFill>
        <p:spPr>
          <a:xfrm>
            <a:off x="7904998" y="613501"/>
            <a:ext cx="4034083" cy="5082944"/>
          </a:xfrm>
          <a:prstGeom prst="rect">
            <a:avLst/>
          </a:prstGeom>
        </p:spPr>
      </p:pic>
      <p:sp>
        <p:nvSpPr>
          <p:cNvPr id="5" name="TextBox 4">
            <a:extLst>
              <a:ext uri="{FF2B5EF4-FFF2-40B4-BE49-F238E27FC236}">
                <a16:creationId xmlns:a16="http://schemas.microsoft.com/office/drawing/2014/main" id="{3D71FCD2-5D83-2F49-B6A8-D8195B3DC1F6}"/>
              </a:ext>
            </a:extLst>
          </p:cNvPr>
          <p:cNvSpPr txBox="1"/>
          <p:nvPr/>
        </p:nvSpPr>
        <p:spPr>
          <a:xfrm>
            <a:off x="1994971" y="5881926"/>
            <a:ext cx="4101029" cy="861774"/>
          </a:xfrm>
          <a:prstGeom prst="rect">
            <a:avLst/>
          </a:prstGeom>
          <a:noFill/>
        </p:spPr>
        <p:txBody>
          <a:bodyPr wrap="square" rtlCol="0">
            <a:spAutoFit/>
          </a:bodyPr>
          <a:lstStyle/>
          <a:p>
            <a:r>
              <a:rPr lang="en-US" sz="5000" dirty="0">
                <a:latin typeface="Arnota" pitchFamily="2" charset="0"/>
              </a:rPr>
              <a:t>TEXTURE</a:t>
            </a:r>
          </a:p>
        </p:txBody>
      </p:sp>
      <p:sp>
        <p:nvSpPr>
          <p:cNvPr id="7" name="TextBox 6">
            <a:extLst>
              <a:ext uri="{FF2B5EF4-FFF2-40B4-BE49-F238E27FC236}">
                <a16:creationId xmlns:a16="http://schemas.microsoft.com/office/drawing/2014/main" id="{65BDA7F3-E088-2147-BA99-38DFF9BBDAE7}"/>
              </a:ext>
            </a:extLst>
          </p:cNvPr>
          <p:cNvSpPr txBox="1"/>
          <p:nvPr/>
        </p:nvSpPr>
        <p:spPr>
          <a:xfrm>
            <a:off x="371359" y="5347468"/>
            <a:ext cx="7348251" cy="477054"/>
          </a:xfrm>
          <a:prstGeom prst="rect">
            <a:avLst/>
          </a:prstGeom>
          <a:noFill/>
        </p:spPr>
        <p:txBody>
          <a:bodyPr wrap="square" rtlCol="0">
            <a:spAutoFit/>
          </a:bodyPr>
          <a:lstStyle/>
          <a:p>
            <a:r>
              <a:rPr lang="en-US" sz="2500" dirty="0"/>
              <a:t>Mixing joint compound with acrylic paint gives us…</a:t>
            </a:r>
          </a:p>
        </p:txBody>
      </p:sp>
    </p:spTree>
    <p:extLst>
      <p:ext uri="{BB962C8B-B14F-4D97-AF65-F5344CB8AC3E}">
        <p14:creationId xmlns:p14="http://schemas.microsoft.com/office/powerpoint/2010/main" val="14826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DE1961-8BDD-6B40-8507-943E5D3875CA}"/>
              </a:ext>
            </a:extLst>
          </p:cNvPr>
          <p:cNvPicPr>
            <a:picLocks noGrp="1" noChangeAspect="1"/>
          </p:cNvPicPr>
          <p:nvPr>
            <p:ph idx="1"/>
          </p:nvPr>
        </p:nvPicPr>
        <p:blipFill>
          <a:blip r:embed="rId2"/>
          <a:stretch>
            <a:fillRect/>
          </a:stretch>
        </p:blipFill>
        <p:spPr>
          <a:xfrm>
            <a:off x="8022432" y="1996281"/>
            <a:ext cx="2243138" cy="2243138"/>
          </a:xfrm>
          <a:prstGeom prst="rect">
            <a:avLst/>
          </a:prstGeom>
        </p:spPr>
      </p:pic>
      <p:pic>
        <p:nvPicPr>
          <p:cNvPr id="8" name="Picture 7">
            <a:extLst>
              <a:ext uri="{FF2B5EF4-FFF2-40B4-BE49-F238E27FC236}">
                <a16:creationId xmlns:a16="http://schemas.microsoft.com/office/drawing/2014/main" id="{C6750619-2D05-E340-BB5B-0CC1EB69AA7B}"/>
              </a:ext>
            </a:extLst>
          </p:cNvPr>
          <p:cNvPicPr>
            <a:picLocks noChangeAspect="1"/>
          </p:cNvPicPr>
          <p:nvPr/>
        </p:nvPicPr>
        <p:blipFill>
          <a:blip r:embed="rId3"/>
          <a:stretch>
            <a:fillRect/>
          </a:stretch>
        </p:blipFill>
        <p:spPr>
          <a:xfrm>
            <a:off x="720840" y="578892"/>
            <a:ext cx="3753883" cy="3809911"/>
          </a:xfrm>
          <a:prstGeom prst="rect">
            <a:avLst/>
          </a:prstGeom>
        </p:spPr>
      </p:pic>
      <p:sp>
        <p:nvSpPr>
          <p:cNvPr id="9" name="TextBox 8">
            <a:extLst>
              <a:ext uri="{FF2B5EF4-FFF2-40B4-BE49-F238E27FC236}">
                <a16:creationId xmlns:a16="http://schemas.microsoft.com/office/drawing/2014/main" id="{27D68AB7-BC98-FD4F-9FBF-8851B85E4C4D}"/>
              </a:ext>
            </a:extLst>
          </p:cNvPr>
          <p:cNvSpPr txBox="1"/>
          <p:nvPr/>
        </p:nvSpPr>
        <p:spPr>
          <a:xfrm>
            <a:off x="461964" y="5822591"/>
            <a:ext cx="10829925" cy="754053"/>
          </a:xfrm>
          <a:prstGeom prst="rect">
            <a:avLst/>
          </a:prstGeom>
          <a:noFill/>
        </p:spPr>
        <p:txBody>
          <a:bodyPr wrap="square" rtlCol="0">
            <a:spAutoFit/>
          </a:bodyPr>
          <a:lstStyle/>
          <a:p>
            <a:pPr algn="ctr"/>
            <a:r>
              <a:rPr lang="en-US" sz="2500" dirty="0"/>
              <a:t>Why would artists choose to use the joint compound in their art? </a:t>
            </a:r>
          </a:p>
          <a:p>
            <a:pPr algn="ctr"/>
            <a:endParaRPr lang="en-US" dirty="0"/>
          </a:p>
        </p:txBody>
      </p:sp>
      <p:sp>
        <p:nvSpPr>
          <p:cNvPr id="10" name="TextBox 9">
            <a:extLst>
              <a:ext uri="{FF2B5EF4-FFF2-40B4-BE49-F238E27FC236}">
                <a16:creationId xmlns:a16="http://schemas.microsoft.com/office/drawing/2014/main" id="{C608E7B8-B231-2C43-861F-67284DAACDBB}"/>
              </a:ext>
            </a:extLst>
          </p:cNvPr>
          <p:cNvSpPr txBox="1"/>
          <p:nvPr/>
        </p:nvSpPr>
        <p:spPr>
          <a:xfrm>
            <a:off x="5876927" y="2786975"/>
            <a:ext cx="1243012" cy="861774"/>
          </a:xfrm>
          <a:prstGeom prst="rect">
            <a:avLst/>
          </a:prstGeom>
          <a:noFill/>
        </p:spPr>
        <p:txBody>
          <a:bodyPr wrap="square" rtlCol="0">
            <a:spAutoFit/>
          </a:bodyPr>
          <a:lstStyle/>
          <a:p>
            <a:r>
              <a:rPr lang="en-US" sz="5000" dirty="0"/>
              <a:t>VS.</a:t>
            </a:r>
          </a:p>
        </p:txBody>
      </p:sp>
      <p:sp>
        <p:nvSpPr>
          <p:cNvPr id="5" name="TextBox 4">
            <a:extLst>
              <a:ext uri="{FF2B5EF4-FFF2-40B4-BE49-F238E27FC236}">
                <a16:creationId xmlns:a16="http://schemas.microsoft.com/office/drawing/2014/main" id="{A483BBA2-A8A6-80E3-F5AC-D39797FB149E}"/>
              </a:ext>
            </a:extLst>
          </p:cNvPr>
          <p:cNvSpPr txBox="1"/>
          <p:nvPr/>
        </p:nvSpPr>
        <p:spPr>
          <a:xfrm>
            <a:off x="1293779" y="4518887"/>
            <a:ext cx="4328808" cy="1015663"/>
          </a:xfrm>
          <a:prstGeom prst="rect">
            <a:avLst/>
          </a:prstGeom>
          <a:noFill/>
        </p:spPr>
        <p:txBody>
          <a:bodyPr wrap="square" rtlCol="0">
            <a:spAutoFit/>
          </a:bodyPr>
          <a:lstStyle/>
          <a:p>
            <a:r>
              <a:rPr lang="en-US" sz="2000" dirty="0"/>
              <a:t>Joint Compound</a:t>
            </a:r>
          </a:p>
          <a:p>
            <a:r>
              <a:rPr lang="en-US" sz="2000" dirty="0"/>
              <a:t>12 </a:t>
            </a:r>
            <a:r>
              <a:rPr lang="en-US" sz="2000" dirty="0" err="1"/>
              <a:t>lbs</a:t>
            </a:r>
            <a:r>
              <a:rPr lang="en-US" sz="2000" dirty="0"/>
              <a:t> (192 oz) = $12.99</a:t>
            </a:r>
          </a:p>
          <a:p>
            <a:r>
              <a:rPr lang="en-US" sz="2000" b="1" dirty="0">
                <a:solidFill>
                  <a:srgbClr val="00B050"/>
                </a:solidFill>
              </a:rPr>
              <a:t>$0.07/oz</a:t>
            </a:r>
          </a:p>
        </p:txBody>
      </p:sp>
      <p:sp>
        <p:nvSpPr>
          <p:cNvPr id="6" name="TextBox 5">
            <a:extLst>
              <a:ext uri="{FF2B5EF4-FFF2-40B4-BE49-F238E27FC236}">
                <a16:creationId xmlns:a16="http://schemas.microsoft.com/office/drawing/2014/main" id="{BEF33F53-AD6B-1469-CFCF-3B45F64A35B6}"/>
              </a:ext>
            </a:extLst>
          </p:cNvPr>
          <p:cNvSpPr txBox="1"/>
          <p:nvPr/>
        </p:nvSpPr>
        <p:spPr>
          <a:xfrm>
            <a:off x="8022432" y="4388803"/>
            <a:ext cx="3392826" cy="1015663"/>
          </a:xfrm>
          <a:prstGeom prst="rect">
            <a:avLst/>
          </a:prstGeom>
          <a:noFill/>
        </p:spPr>
        <p:txBody>
          <a:bodyPr wrap="square" rtlCol="0">
            <a:spAutoFit/>
          </a:bodyPr>
          <a:lstStyle/>
          <a:p>
            <a:r>
              <a:rPr lang="en-US" sz="2000" dirty="0"/>
              <a:t>Liquitex stucco</a:t>
            </a:r>
          </a:p>
          <a:p>
            <a:r>
              <a:rPr lang="en-US" sz="2000" dirty="0"/>
              <a:t>8 oz = $11.70</a:t>
            </a:r>
          </a:p>
          <a:p>
            <a:r>
              <a:rPr lang="en-US" sz="2000" b="1" dirty="0">
                <a:solidFill>
                  <a:srgbClr val="FF0000"/>
                </a:solidFill>
              </a:rPr>
              <a:t>$1.47/oz</a:t>
            </a:r>
          </a:p>
        </p:txBody>
      </p:sp>
    </p:spTree>
    <p:extLst>
      <p:ext uri="{BB962C8B-B14F-4D97-AF65-F5344CB8AC3E}">
        <p14:creationId xmlns:p14="http://schemas.microsoft.com/office/powerpoint/2010/main" val="1503508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BFBBAC-AA6F-2149-8A6A-718C6C55E0EF}"/>
              </a:ext>
            </a:extLst>
          </p:cNvPr>
          <p:cNvPicPr>
            <a:picLocks noGrp="1" noChangeAspect="1"/>
          </p:cNvPicPr>
          <p:nvPr>
            <p:ph idx="1"/>
          </p:nvPr>
        </p:nvPicPr>
        <p:blipFill>
          <a:blip r:embed="rId2"/>
          <a:stretch>
            <a:fillRect/>
          </a:stretch>
        </p:blipFill>
        <p:spPr>
          <a:xfrm>
            <a:off x="534987" y="484980"/>
            <a:ext cx="3665537" cy="4893681"/>
          </a:xfrm>
          <a:prstGeom prst="rect">
            <a:avLst/>
          </a:prstGeom>
        </p:spPr>
      </p:pic>
      <p:pic>
        <p:nvPicPr>
          <p:cNvPr id="5" name="Picture 4">
            <a:extLst>
              <a:ext uri="{FF2B5EF4-FFF2-40B4-BE49-F238E27FC236}">
                <a16:creationId xmlns:a16="http://schemas.microsoft.com/office/drawing/2014/main" id="{400B5A4D-7123-E245-8C20-1BFB318A0645}"/>
              </a:ext>
            </a:extLst>
          </p:cNvPr>
          <p:cNvPicPr>
            <a:picLocks noChangeAspect="1"/>
          </p:cNvPicPr>
          <p:nvPr/>
        </p:nvPicPr>
        <p:blipFill>
          <a:blip r:embed="rId3"/>
          <a:stretch>
            <a:fillRect/>
          </a:stretch>
        </p:blipFill>
        <p:spPr>
          <a:xfrm>
            <a:off x="4614862" y="302206"/>
            <a:ext cx="2962275" cy="5705122"/>
          </a:xfrm>
          <a:prstGeom prst="rect">
            <a:avLst/>
          </a:prstGeom>
        </p:spPr>
      </p:pic>
      <p:pic>
        <p:nvPicPr>
          <p:cNvPr id="6" name="Picture 5">
            <a:extLst>
              <a:ext uri="{FF2B5EF4-FFF2-40B4-BE49-F238E27FC236}">
                <a16:creationId xmlns:a16="http://schemas.microsoft.com/office/drawing/2014/main" id="{A8B47CDC-DD6D-5643-900A-059100408245}"/>
              </a:ext>
            </a:extLst>
          </p:cNvPr>
          <p:cNvPicPr>
            <a:picLocks noChangeAspect="1"/>
          </p:cNvPicPr>
          <p:nvPr/>
        </p:nvPicPr>
        <p:blipFill>
          <a:blip r:embed="rId4"/>
          <a:stretch>
            <a:fillRect/>
          </a:stretch>
        </p:blipFill>
        <p:spPr>
          <a:xfrm>
            <a:off x="7777162" y="1663407"/>
            <a:ext cx="4079876" cy="3309779"/>
          </a:xfrm>
          <a:prstGeom prst="rect">
            <a:avLst/>
          </a:prstGeom>
        </p:spPr>
      </p:pic>
      <p:sp>
        <p:nvSpPr>
          <p:cNvPr id="7" name="TextBox 6">
            <a:extLst>
              <a:ext uri="{FF2B5EF4-FFF2-40B4-BE49-F238E27FC236}">
                <a16:creationId xmlns:a16="http://schemas.microsoft.com/office/drawing/2014/main" id="{4E3A1E7D-EAA5-2840-92C7-4832A6C3747D}"/>
              </a:ext>
            </a:extLst>
          </p:cNvPr>
          <p:cNvSpPr txBox="1"/>
          <p:nvPr/>
        </p:nvSpPr>
        <p:spPr>
          <a:xfrm>
            <a:off x="9089231" y="4973186"/>
            <a:ext cx="1455738" cy="369332"/>
          </a:xfrm>
          <a:prstGeom prst="rect">
            <a:avLst/>
          </a:prstGeom>
          <a:noFill/>
        </p:spPr>
        <p:txBody>
          <a:bodyPr wrap="square" rtlCol="0">
            <a:spAutoFit/>
          </a:bodyPr>
          <a:lstStyle/>
          <a:p>
            <a:r>
              <a:rPr lang="en-US" dirty="0"/>
              <a:t>Judy Fawcett</a:t>
            </a:r>
          </a:p>
        </p:txBody>
      </p:sp>
      <p:sp>
        <p:nvSpPr>
          <p:cNvPr id="8" name="TextBox 7">
            <a:extLst>
              <a:ext uri="{FF2B5EF4-FFF2-40B4-BE49-F238E27FC236}">
                <a16:creationId xmlns:a16="http://schemas.microsoft.com/office/drawing/2014/main" id="{229462BC-9833-FD4E-A111-F8E63212AB6F}"/>
              </a:ext>
            </a:extLst>
          </p:cNvPr>
          <p:cNvSpPr txBox="1"/>
          <p:nvPr/>
        </p:nvSpPr>
        <p:spPr>
          <a:xfrm>
            <a:off x="1645443" y="5378661"/>
            <a:ext cx="1457325" cy="369332"/>
          </a:xfrm>
          <a:prstGeom prst="rect">
            <a:avLst/>
          </a:prstGeom>
          <a:noFill/>
        </p:spPr>
        <p:txBody>
          <a:bodyPr wrap="square" rtlCol="0">
            <a:spAutoFit/>
          </a:bodyPr>
          <a:lstStyle/>
          <a:p>
            <a:r>
              <a:rPr lang="en-US" dirty="0"/>
              <a:t>Sundowner</a:t>
            </a:r>
          </a:p>
        </p:txBody>
      </p:sp>
      <p:sp>
        <p:nvSpPr>
          <p:cNvPr id="9" name="TextBox 8">
            <a:extLst>
              <a:ext uri="{FF2B5EF4-FFF2-40B4-BE49-F238E27FC236}">
                <a16:creationId xmlns:a16="http://schemas.microsoft.com/office/drawing/2014/main" id="{19A9D014-7605-4E45-BB08-C25127F1695E}"/>
              </a:ext>
            </a:extLst>
          </p:cNvPr>
          <p:cNvSpPr txBox="1"/>
          <p:nvPr/>
        </p:nvSpPr>
        <p:spPr>
          <a:xfrm>
            <a:off x="5253036" y="6019447"/>
            <a:ext cx="1685926" cy="369332"/>
          </a:xfrm>
          <a:prstGeom prst="rect">
            <a:avLst/>
          </a:prstGeom>
          <a:noFill/>
        </p:spPr>
        <p:txBody>
          <a:bodyPr wrap="square" rtlCol="0">
            <a:spAutoFit/>
          </a:bodyPr>
          <a:lstStyle/>
          <a:p>
            <a:r>
              <a:rPr lang="en-US" dirty="0"/>
              <a:t>Nancy </a:t>
            </a:r>
            <a:r>
              <a:rPr lang="en-US" dirty="0" err="1"/>
              <a:t>Standlee</a:t>
            </a:r>
            <a:endParaRPr lang="en-US" dirty="0"/>
          </a:p>
        </p:txBody>
      </p:sp>
    </p:spTree>
    <p:extLst>
      <p:ext uri="{BB962C8B-B14F-4D97-AF65-F5344CB8AC3E}">
        <p14:creationId xmlns:p14="http://schemas.microsoft.com/office/powerpoint/2010/main" val="2378956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2C949-D41D-2B40-B048-00C6DAE38916}"/>
              </a:ext>
            </a:extLst>
          </p:cNvPr>
          <p:cNvSpPr>
            <a:spLocks noGrp="1"/>
          </p:cNvSpPr>
          <p:nvPr>
            <p:ph type="title"/>
          </p:nvPr>
        </p:nvSpPr>
        <p:spPr>
          <a:xfrm>
            <a:off x="6094105" y="802955"/>
            <a:ext cx="4977976" cy="1455996"/>
          </a:xfrm>
        </p:spPr>
        <p:txBody>
          <a:bodyPr>
            <a:normAutofit/>
          </a:bodyPr>
          <a:lstStyle/>
          <a:p>
            <a:r>
              <a:rPr lang="en-US" sz="4000" dirty="0">
                <a:solidFill>
                  <a:srgbClr val="000000"/>
                </a:solidFill>
              </a:rPr>
              <a:t>Winter Fox</a:t>
            </a:r>
          </a:p>
        </p:txBody>
      </p:sp>
      <p:pic>
        <p:nvPicPr>
          <p:cNvPr id="5" name="Picture 4" descr="A graffiti covered wall&#10;&#10;Description automatically generated">
            <a:extLst>
              <a:ext uri="{FF2B5EF4-FFF2-40B4-BE49-F238E27FC236}">
                <a16:creationId xmlns:a16="http://schemas.microsoft.com/office/drawing/2014/main" id="{83D87027-EF09-46C9-AB2E-DA361E79D7E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578920" y="1030364"/>
            <a:ext cx="6515794" cy="4909620"/>
          </a:xfrm>
          <a:prstGeom prst="rect">
            <a:avLst/>
          </a:prstGeom>
        </p:spPr>
      </p:pic>
      <p:pic>
        <p:nvPicPr>
          <p:cNvPr id="8" name="Content Placeholder 7">
            <a:extLst>
              <a:ext uri="{FF2B5EF4-FFF2-40B4-BE49-F238E27FC236}">
                <a16:creationId xmlns:a16="http://schemas.microsoft.com/office/drawing/2014/main" id="{9DC66444-2C1C-599C-8935-DEEF60A7B939}"/>
              </a:ext>
            </a:extLst>
          </p:cNvPr>
          <p:cNvPicPr>
            <a:picLocks noGrp="1" noChangeAspect="1"/>
          </p:cNvPicPr>
          <p:nvPr>
            <p:ph idx="1"/>
          </p:nvPr>
        </p:nvPicPr>
        <p:blipFill>
          <a:blip r:embed="rId3"/>
          <a:stretch>
            <a:fillRect/>
          </a:stretch>
        </p:blipFill>
        <p:spPr>
          <a:xfrm>
            <a:off x="5819303" y="2823251"/>
            <a:ext cx="5527579" cy="3101975"/>
          </a:xfrm>
        </p:spPr>
      </p:pic>
    </p:spTree>
    <p:extLst>
      <p:ext uri="{BB962C8B-B14F-4D97-AF65-F5344CB8AC3E}">
        <p14:creationId xmlns:p14="http://schemas.microsoft.com/office/powerpoint/2010/main" val="714933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text, man&#10;&#10;Description automatically generated">
            <a:extLst>
              <a:ext uri="{FF2B5EF4-FFF2-40B4-BE49-F238E27FC236}">
                <a16:creationId xmlns:a16="http://schemas.microsoft.com/office/drawing/2014/main" id="{1834007E-98B4-4EC0-9C77-C2C7C04E45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559246" y="1114165"/>
            <a:ext cx="4873234" cy="3654926"/>
          </a:xfrm>
          <a:prstGeom prst="rect">
            <a:avLst/>
          </a:prstGeom>
        </p:spPr>
      </p:pic>
      <p:sp>
        <p:nvSpPr>
          <p:cNvPr id="4" name="TextBox 3">
            <a:extLst>
              <a:ext uri="{FF2B5EF4-FFF2-40B4-BE49-F238E27FC236}">
                <a16:creationId xmlns:a16="http://schemas.microsoft.com/office/drawing/2014/main" id="{F8B99D60-9996-45BA-9D5A-3D226020FEB8}"/>
              </a:ext>
            </a:extLst>
          </p:cNvPr>
          <p:cNvSpPr txBox="1"/>
          <p:nvPr/>
        </p:nvSpPr>
        <p:spPr>
          <a:xfrm>
            <a:off x="9127329" y="5407691"/>
            <a:ext cx="1737067" cy="1200329"/>
          </a:xfrm>
          <a:prstGeom prst="rect">
            <a:avLst/>
          </a:prstGeom>
          <a:noFill/>
        </p:spPr>
        <p:txBody>
          <a:bodyPr wrap="square" rtlCol="0">
            <a:spAutoFit/>
          </a:bodyPr>
          <a:lstStyle/>
          <a:p>
            <a:r>
              <a:rPr lang="en-US" dirty="0"/>
              <a:t>Erase extra lines. They might show through the paint.</a:t>
            </a:r>
          </a:p>
        </p:txBody>
      </p:sp>
      <p:pic>
        <p:nvPicPr>
          <p:cNvPr id="9" name="Picture 8">
            <a:extLst>
              <a:ext uri="{FF2B5EF4-FFF2-40B4-BE49-F238E27FC236}">
                <a16:creationId xmlns:a16="http://schemas.microsoft.com/office/drawing/2014/main" id="{FC5FC8E7-8DE1-3FBD-2093-BC1BEDD5D983}"/>
              </a:ext>
            </a:extLst>
          </p:cNvPr>
          <p:cNvPicPr>
            <a:picLocks noChangeAspect="1"/>
          </p:cNvPicPr>
          <p:nvPr/>
        </p:nvPicPr>
        <p:blipFill>
          <a:blip r:embed="rId4"/>
          <a:stretch>
            <a:fillRect/>
          </a:stretch>
        </p:blipFill>
        <p:spPr>
          <a:xfrm>
            <a:off x="368674" y="304529"/>
            <a:ext cx="7544454" cy="6248942"/>
          </a:xfrm>
          <a:prstGeom prst="rect">
            <a:avLst/>
          </a:prstGeom>
        </p:spPr>
      </p:pic>
    </p:spTree>
    <p:extLst>
      <p:ext uri="{BB962C8B-B14F-4D97-AF65-F5344CB8AC3E}">
        <p14:creationId xmlns:p14="http://schemas.microsoft.com/office/powerpoint/2010/main" val="2026846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5B09EFC-DEA6-2540-812E-F6BC44F02B6D}"/>
              </a:ext>
            </a:extLst>
          </p:cNvPr>
          <p:cNvSpPr txBox="1"/>
          <p:nvPr/>
        </p:nvSpPr>
        <p:spPr>
          <a:xfrm>
            <a:off x="804672" y="2640692"/>
            <a:ext cx="5925310" cy="3255252"/>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dirty="0">
                <a:solidFill>
                  <a:schemeClr val="tx1">
                    <a:lumMod val="85000"/>
                    <a:lumOff val="15000"/>
                  </a:schemeClr>
                </a:solidFill>
              </a:rPr>
              <a:t>Draw a horizon line behind your fox.</a:t>
            </a:r>
          </a:p>
          <a:p>
            <a:pPr defTabSz="914400">
              <a:spcBef>
                <a:spcPts val="1000"/>
              </a:spcBef>
              <a:buClr>
                <a:schemeClr val="accent2"/>
              </a:buClr>
            </a:pPr>
            <a:endParaRPr lang="en-US" dirty="0">
              <a:solidFill>
                <a:schemeClr val="tx1">
                  <a:lumMod val="85000"/>
                  <a:lumOff val="15000"/>
                </a:schemeClr>
              </a:solidFill>
            </a:endParaRPr>
          </a:p>
          <a:p>
            <a:pPr indent="-228600" defTabSz="914400">
              <a:spcBef>
                <a:spcPts val="1000"/>
              </a:spcBef>
              <a:buClr>
                <a:schemeClr val="accent2"/>
              </a:buClr>
              <a:buFont typeface="Arial" panose="020B0604020202020204" pitchFamily="34" charset="0"/>
              <a:buChar char="•"/>
            </a:pPr>
            <a:r>
              <a:rPr lang="en-US" dirty="0">
                <a:solidFill>
                  <a:schemeClr val="tx1">
                    <a:lumMod val="85000"/>
                    <a:lumOff val="15000"/>
                  </a:schemeClr>
                </a:solidFill>
              </a:rPr>
              <a:t>Paint the background blue.  Use a small brush around the fox and take your time!</a:t>
            </a:r>
          </a:p>
        </p:txBody>
      </p:sp>
      <p:pic>
        <p:nvPicPr>
          <p:cNvPr id="7" name="Picture 6" descr="A picture containing text&#10;&#10;Description automatically generated">
            <a:extLst>
              <a:ext uri="{FF2B5EF4-FFF2-40B4-BE49-F238E27FC236}">
                <a16:creationId xmlns:a16="http://schemas.microsoft.com/office/drawing/2014/main" id="{1E5A0D19-4E81-4FD5-9344-CB4E4827D93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434326" y="1100327"/>
            <a:ext cx="6858000" cy="4657345"/>
          </a:xfrm>
          <a:prstGeom prst="rect">
            <a:avLst/>
          </a:prstGeom>
        </p:spPr>
      </p:pic>
    </p:spTree>
    <p:extLst>
      <p:ext uri="{BB962C8B-B14F-4D97-AF65-F5344CB8AC3E}">
        <p14:creationId xmlns:p14="http://schemas.microsoft.com/office/powerpoint/2010/main" val="886075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F826421-A5D5-5E4D-AD3A-97F6A124337C}"/>
              </a:ext>
            </a:extLst>
          </p:cNvPr>
          <p:cNvSpPr txBox="1"/>
          <p:nvPr/>
        </p:nvSpPr>
        <p:spPr>
          <a:xfrm>
            <a:off x="643468" y="1598138"/>
            <a:ext cx="3363974" cy="3415622"/>
          </a:xfrm>
          <a:prstGeom prst="rect">
            <a:avLst/>
          </a:prstGeom>
        </p:spPr>
        <p:txBody>
          <a:bodyPr vert="horz" lIns="91440" tIns="45720" rIns="91440" bIns="45720" rtlCol="0">
            <a:normAutofit/>
          </a:bodyPr>
          <a:lstStyle/>
          <a:p>
            <a:pPr indent="-228600" defTabSz="914400">
              <a:spcBef>
                <a:spcPts val="1000"/>
              </a:spcBef>
              <a:buClr>
                <a:schemeClr val="accent2"/>
              </a:buClr>
              <a:buFont typeface="Arial" panose="020B0604020202020204" pitchFamily="34" charset="0"/>
              <a:buChar char="•"/>
            </a:pPr>
            <a:r>
              <a:rPr lang="en-US" sz="2400" dirty="0">
                <a:solidFill>
                  <a:schemeClr val="bg1"/>
                </a:solidFill>
              </a:rPr>
              <a:t>Mix orange paint with joint compound.</a:t>
            </a:r>
          </a:p>
          <a:p>
            <a:pPr indent="-228600" defTabSz="914400">
              <a:spcBef>
                <a:spcPts val="1000"/>
              </a:spcBef>
              <a:buClr>
                <a:schemeClr val="accent2"/>
              </a:buClr>
              <a:buFont typeface="Arial" panose="020B0604020202020204" pitchFamily="34" charset="0"/>
              <a:buChar char="•"/>
            </a:pPr>
            <a:endParaRPr lang="en-US" sz="2400" dirty="0">
              <a:solidFill>
                <a:schemeClr val="bg1"/>
              </a:solidFill>
            </a:endParaRPr>
          </a:p>
          <a:p>
            <a:pPr indent="-228600" defTabSz="914400">
              <a:spcBef>
                <a:spcPts val="1000"/>
              </a:spcBef>
              <a:buClr>
                <a:schemeClr val="accent2"/>
              </a:buClr>
              <a:buFont typeface="Arial" panose="020B0604020202020204" pitchFamily="34" charset="0"/>
              <a:buChar char="•"/>
            </a:pPr>
            <a:r>
              <a:rPr lang="en-US" sz="2400" dirty="0">
                <a:solidFill>
                  <a:schemeClr val="bg1"/>
                </a:solidFill>
              </a:rPr>
              <a:t>Paint in all the orange parts of the fox. Dab at the paint to create a texture that looks like fur</a:t>
            </a:r>
            <a:r>
              <a:rPr lang="en-US" dirty="0">
                <a:solidFill>
                  <a:schemeClr val="bg1"/>
                </a:solidFill>
              </a:rPr>
              <a:t>. </a:t>
            </a:r>
          </a:p>
        </p:txBody>
      </p:sp>
      <p:pic>
        <p:nvPicPr>
          <p:cNvPr id="7" name="Picture 6">
            <a:extLst>
              <a:ext uri="{FF2B5EF4-FFF2-40B4-BE49-F238E27FC236}">
                <a16:creationId xmlns:a16="http://schemas.microsoft.com/office/drawing/2014/main" id="{15CB93C3-1EB4-4DB2-AE55-13F4CE60F2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301129" y="1040575"/>
            <a:ext cx="6358966" cy="4769224"/>
          </a:xfrm>
          <a:prstGeom prst="rect">
            <a:avLst/>
          </a:prstGeom>
        </p:spPr>
      </p:pic>
    </p:spTree>
    <p:extLst>
      <p:ext uri="{BB962C8B-B14F-4D97-AF65-F5344CB8AC3E}">
        <p14:creationId xmlns:p14="http://schemas.microsoft.com/office/powerpoint/2010/main" val="2480041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35E3ECC-E4BB-4015-8926-0A0F9D209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2" cy="6858000"/>
          </a:xfrm>
          <a:prstGeom prst="rect">
            <a:avLst/>
          </a:prstGeom>
          <a:solidFill>
            <a:srgbClr val="273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47C39C3-8DB6-7742-AE36-807C648F9E2C}"/>
              </a:ext>
            </a:extLst>
          </p:cNvPr>
          <p:cNvSpPr>
            <a:spLocks noGrp="1"/>
          </p:cNvSpPr>
          <p:nvPr>
            <p:ph type="title"/>
          </p:nvPr>
        </p:nvSpPr>
        <p:spPr>
          <a:xfrm>
            <a:off x="804671" y="804334"/>
            <a:ext cx="5959975" cy="4681214"/>
          </a:xfrm>
          <a:noFill/>
          <a:ln>
            <a:noFill/>
          </a:ln>
        </p:spPr>
        <p:txBody>
          <a:bodyPr vert="horz" lIns="274320" tIns="182880" rIns="274320" bIns="182880" rtlCol="0" anchor="ctr" anchorCtr="1">
            <a:normAutofit/>
          </a:bodyPr>
          <a:lstStyle/>
          <a:p>
            <a:pPr algn="r"/>
            <a:r>
              <a:rPr lang="en-US" sz="3300" dirty="0">
                <a:solidFill>
                  <a:srgbClr val="FFFFFF"/>
                </a:solidFill>
                <a:latin typeface="+mn-lt"/>
              </a:rPr>
              <a:t>Using the joint compound mixed with white acrylic paint, go back and swirl and paint in your snowy texture.  </a:t>
            </a:r>
            <a:br>
              <a:rPr lang="en-US" sz="3300" dirty="0">
                <a:solidFill>
                  <a:srgbClr val="FFFFFF"/>
                </a:solidFill>
              </a:rPr>
            </a:br>
            <a:br>
              <a:rPr lang="en-US" sz="3300" dirty="0">
                <a:solidFill>
                  <a:srgbClr val="FFFFFF"/>
                </a:solidFill>
              </a:rPr>
            </a:br>
            <a:endParaRPr lang="en-US" sz="3300" dirty="0">
              <a:solidFill>
                <a:srgbClr val="FFFFFF"/>
              </a:solidFill>
            </a:endParaRPr>
          </a:p>
        </p:txBody>
      </p:sp>
      <p:pic>
        <p:nvPicPr>
          <p:cNvPr id="7" name="Picture 6">
            <a:extLst>
              <a:ext uri="{FF2B5EF4-FFF2-40B4-BE49-F238E27FC236}">
                <a16:creationId xmlns:a16="http://schemas.microsoft.com/office/drawing/2014/main" id="{5A924BB2-6590-439A-8745-5CF061C841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6435850" y="1101851"/>
            <a:ext cx="6858000" cy="4654297"/>
          </a:xfrm>
          <a:prstGeom prst="rect">
            <a:avLst/>
          </a:prstGeom>
        </p:spPr>
      </p:pic>
    </p:spTree>
    <p:extLst>
      <p:ext uri="{BB962C8B-B14F-4D97-AF65-F5344CB8AC3E}">
        <p14:creationId xmlns:p14="http://schemas.microsoft.com/office/powerpoint/2010/main" val="389793201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877</Words>
  <Application>Microsoft Office PowerPoint</Application>
  <PresentationFormat>Widescreen</PresentationFormat>
  <Paragraphs>73</Paragraphs>
  <Slides>16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Arnota</vt:lpstr>
      <vt:lpstr>Calibri</vt:lpstr>
      <vt:lpstr>Gill Sans MT</vt:lpstr>
      <vt:lpstr>Parcel</vt:lpstr>
      <vt:lpstr>Winter Fox Acrylic using texture</vt:lpstr>
      <vt:lpstr>  What is Joint compound? It is a white powder of primarily gypsum dust mixed with water to form a mud the consistency of cake frosting, which is used with paper or fiber joint tape to seal joints between sheets of drywall to create a seamless base for paint on interior walls.   So why are we talking about walls?!  We can use everyday materials in ART! </vt:lpstr>
      <vt:lpstr>PowerPoint Presentation</vt:lpstr>
      <vt:lpstr>PowerPoint Presentation</vt:lpstr>
      <vt:lpstr>Winter Fox</vt:lpstr>
      <vt:lpstr>PowerPoint Presentation</vt:lpstr>
      <vt:lpstr>PowerPoint Presentation</vt:lpstr>
      <vt:lpstr>PowerPoint Presentation</vt:lpstr>
      <vt:lpstr>Using the joint compound mixed with white acrylic paint, go back and swirl and paint in your snowy texture.    </vt:lpstr>
      <vt:lpstr>PowerPoint Presentation</vt:lpstr>
      <vt:lpstr>PowerPoint Presentation</vt:lpstr>
      <vt:lpstr>Finishing Details</vt:lpstr>
      <vt:lpstr>Step by step – handouts per table</vt:lpstr>
      <vt:lpstr>Materials </vt:lpstr>
      <vt:lpstr>Alternative Fox style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Fox Acrylic using texture</dc:title>
  <dc:creator>Karen R</dc:creator>
  <cp:lastModifiedBy>Joanne Bottenberg</cp:lastModifiedBy>
  <cp:revision>7</cp:revision>
  <cp:lastPrinted>2022-12-15T07:10:42Z</cp:lastPrinted>
  <dcterms:created xsi:type="dcterms:W3CDTF">2018-12-07T05:38:05Z</dcterms:created>
  <dcterms:modified xsi:type="dcterms:W3CDTF">2023-01-03T07:02:00Z</dcterms:modified>
</cp:coreProperties>
</file>